
<file path=[Content_Types].xml><?xml version="1.0" encoding="utf-8"?>
<Types xmlns="http://schemas.openxmlformats.org/package/2006/content-types">
  <Default Extension="png" ContentType="image/png"/>
  <Default Extension="bin" ContentType="application/vnd.ms-office.activeX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activeX/activeX1.xml" ContentType="application/vnd.ms-office.activeX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01B5B"/>
    <a:srgbClr val="A162D0"/>
    <a:srgbClr val="9954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62" autoAdjust="0"/>
    <p:restoredTop sz="94660"/>
  </p:normalViewPr>
  <p:slideViewPr>
    <p:cSldViewPr>
      <p:cViewPr>
        <p:scale>
          <a:sx n="82" d="100"/>
          <a:sy n="82" d="100"/>
        </p:scale>
        <p:origin x="-1020" y="-23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activeX/_rels/activeX1.xml.rels><?xml version="1.0" encoding="UTF-8" standalone="yes"?>
<Relationships xmlns="http://schemas.openxmlformats.org/package/2006/relationships"><Relationship Id="rId1" Type="http://schemas.microsoft.com/office/2006/relationships/activeXControlBinary" Target="activeX1.bin"/></Relationships>
</file>

<file path=ppt/activeX/activeX1.xml><?xml version="1.0" encoding="utf-8"?>
<ax:ocx xmlns:ax="http://schemas.microsoft.com/office/2006/activeX" xmlns:r="http://schemas.openxmlformats.org/officeDocument/2006/relationships" ax:classid="{D27CDB6E-AE6D-11CF-96B8-444553540000}" ax:persistence="persistStorage" r:id="rId1"/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png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4CD21A-26D8-42AB-B564-08102E4539EC}" type="datetimeFigureOut">
              <a:rPr lang="es-CO" smtClean="0"/>
              <a:pPr/>
              <a:t>23/11/2015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4B06D-22EB-4758-BC0F-74D6C5020742}" type="slidenum">
              <a:rPr lang="es-CO" smtClean="0"/>
              <a:pPr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543991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4CD21A-26D8-42AB-B564-08102E4539EC}" type="datetimeFigureOut">
              <a:rPr lang="es-CO" smtClean="0"/>
              <a:pPr/>
              <a:t>23/11/2015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4B06D-22EB-4758-BC0F-74D6C5020742}" type="slidenum">
              <a:rPr lang="es-CO" smtClean="0"/>
              <a:pPr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5301579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4CD21A-26D8-42AB-B564-08102E4539EC}" type="datetimeFigureOut">
              <a:rPr lang="es-CO" smtClean="0"/>
              <a:pPr/>
              <a:t>23/11/2015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4B06D-22EB-4758-BC0F-74D6C5020742}" type="slidenum">
              <a:rPr lang="es-CO" smtClean="0"/>
              <a:pPr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02506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4CD21A-26D8-42AB-B564-08102E4539EC}" type="datetimeFigureOut">
              <a:rPr lang="es-CO" smtClean="0"/>
              <a:pPr/>
              <a:t>23/11/2015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4B06D-22EB-4758-BC0F-74D6C5020742}" type="slidenum">
              <a:rPr lang="es-CO" smtClean="0"/>
              <a:pPr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9629320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4CD21A-26D8-42AB-B564-08102E4539EC}" type="datetimeFigureOut">
              <a:rPr lang="es-CO" smtClean="0"/>
              <a:pPr/>
              <a:t>23/11/2015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4B06D-22EB-4758-BC0F-74D6C5020742}" type="slidenum">
              <a:rPr lang="es-CO" smtClean="0"/>
              <a:pPr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5076784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4CD21A-26D8-42AB-B564-08102E4539EC}" type="datetimeFigureOut">
              <a:rPr lang="es-CO" smtClean="0"/>
              <a:pPr/>
              <a:t>23/11/2015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4B06D-22EB-4758-BC0F-74D6C5020742}" type="slidenum">
              <a:rPr lang="es-CO" smtClean="0"/>
              <a:pPr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9645719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4CD21A-26D8-42AB-B564-08102E4539EC}" type="datetimeFigureOut">
              <a:rPr lang="es-CO" smtClean="0"/>
              <a:pPr/>
              <a:t>23/11/2015</a:t>
            </a:fld>
            <a:endParaRPr lang="es-CO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4B06D-22EB-4758-BC0F-74D6C5020742}" type="slidenum">
              <a:rPr lang="es-CO" smtClean="0"/>
              <a:pPr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4673600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4CD21A-26D8-42AB-B564-08102E4539EC}" type="datetimeFigureOut">
              <a:rPr lang="es-CO" smtClean="0"/>
              <a:pPr/>
              <a:t>23/11/2015</a:t>
            </a:fld>
            <a:endParaRPr lang="es-CO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4B06D-22EB-4758-BC0F-74D6C5020742}" type="slidenum">
              <a:rPr lang="es-CO" smtClean="0"/>
              <a:pPr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479598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4CD21A-26D8-42AB-B564-08102E4539EC}" type="datetimeFigureOut">
              <a:rPr lang="es-CO" smtClean="0"/>
              <a:pPr/>
              <a:t>23/11/2015</a:t>
            </a:fld>
            <a:endParaRPr lang="es-CO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4B06D-22EB-4758-BC0F-74D6C5020742}" type="slidenum">
              <a:rPr lang="es-CO" smtClean="0"/>
              <a:pPr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2030365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4CD21A-26D8-42AB-B564-08102E4539EC}" type="datetimeFigureOut">
              <a:rPr lang="es-CO" smtClean="0"/>
              <a:pPr/>
              <a:t>23/11/2015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4B06D-22EB-4758-BC0F-74D6C5020742}" type="slidenum">
              <a:rPr lang="es-CO" smtClean="0"/>
              <a:pPr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0537301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4CD21A-26D8-42AB-B564-08102E4539EC}" type="datetimeFigureOut">
              <a:rPr lang="es-CO" smtClean="0"/>
              <a:pPr/>
              <a:t>23/11/2015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4B06D-22EB-4758-BC0F-74D6C5020742}" type="slidenum">
              <a:rPr lang="es-CO" smtClean="0"/>
              <a:pPr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0891236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10000" r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4CD21A-26D8-42AB-B564-08102E4539EC}" type="datetimeFigureOut">
              <a:rPr lang="es-CO" smtClean="0"/>
              <a:pPr/>
              <a:t>23/11/2015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94B06D-22EB-4758-BC0F-74D6C5020742}" type="slidenum">
              <a:rPr lang="es-CO" smtClean="0"/>
              <a:pPr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273633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slide" Target="slide5.xml"/><Relationship Id="rId3" Type="http://schemas.openxmlformats.org/officeDocument/2006/relationships/hyperlink" Target="CONTRATO%20DE%20TRABAJO%20Y%20NOMINA.docx" TargetMode="External"/><Relationship Id="rId7" Type="http://schemas.openxmlformats.org/officeDocument/2006/relationships/slide" Target="slide4.xml"/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Relationship Id="rId6" Type="http://schemas.openxmlformats.org/officeDocument/2006/relationships/slide" Target="slide3.xml"/><Relationship Id="rId5" Type="http://schemas.openxmlformats.org/officeDocument/2006/relationships/slide" Target="slide6.xml"/><Relationship Id="rId4" Type="http://schemas.openxmlformats.org/officeDocument/2006/relationships/hyperlink" Target="NOMINA_PAGO_DE_SUELDOS_LW.xls" TargetMode="External"/><Relationship Id="rId9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ORAS%20EXTRAS.xlsx" TargetMode="External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slide" Target="slide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control" Target="../activeX/activeX1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9.png"/><Relationship Id="rId5" Type="http://schemas.openxmlformats.org/officeDocument/2006/relationships/image" Target="../media/image4.png"/><Relationship Id="rId4" Type="http://schemas.openxmlformats.org/officeDocument/2006/relationships/slide" Target="sl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1059080" y="51956"/>
            <a:ext cx="7833400" cy="193899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6000" b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</a:rPr>
              <a:t>LEGISLACIÓN LABORAL </a:t>
            </a:r>
          </a:p>
          <a:p>
            <a:pPr algn="ctr"/>
            <a:r>
              <a:rPr lang="es-ES" sz="6000" b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</a:rPr>
              <a:t>“NOMINA” </a:t>
            </a:r>
            <a:endParaRPr lang="es-ES" sz="6000" b="1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gradFill>
                <a:gsLst>
                  <a:gs pos="0">
                    <a:srgbClr val="FFFFFF">
                      <a:tint val="40000"/>
                      <a:satMod val="250000"/>
                    </a:srgbClr>
                  </a:gs>
                  <a:gs pos="9000">
                    <a:srgbClr val="FFFFFF">
                      <a:tint val="52000"/>
                      <a:satMod val="300000"/>
                    </a:srgbClr>
                  </a:gs>
                  <a:gs pos="50000">
                    <a:srgbClr val="FFFFFF">
                      <a:shade val="20000"/>
                      <a:satMod val="300000"/>
                    </a:srgbClr>
                  </a:gs>
                  <a:gs pos="79000">
                    <a:srgbClr val="FFFFFF">
                      <a:tint val="52000"/>
                      <a:satMod val="300000"/>
                    </a:srgbClr>
                  </a:gs>
                  <a:gs pos="100000">
                    <a:srgbClr val="FFFFFF">
                      <a:tint val="40000"/>
                      <a:satMod val="250000"/>
                    </a:srgbClr>
                  </a:gs>
                </a:gsLst>
                <a:lin ang="5400000"/>
              </a:gradFill>
            </a:endParaRPr>
          </a:p>
        </p:txBody>
      </p:sp>
      <p:grpSp>
        <p:nvGrpSpPr>
          <p:cNvPr id="7" name="6 Grupo"/>
          <p:cNvGrpSpPr/>
          <p:nvPr/>
        </p:nvGrpSpPr>
        <p:grpSpPr>
          <a:xfrm>
            <a:off x="152712" y="2507977"/>
            <a:ext cx="4858970" cy="3261371"/>
            <a:chOff x="251520" y="1772399"/>
            <a:chExt cx="4570938" cy="2592288"/>
          </a:xfrm>
        </p:grpSpPr>
        <p:sp>
          <p:nvSpPr>
            <p:cNvPr id="3" name="2 Terminador">
              <a:hlinkClick r:id="rId2" action="ppaction://hlinksldjump"/>
            </p:cNvPr>
            <p:cNvSpPr/>
            <p:nvPr/>
          </p:nvSpPr>
          <p:spPr>
            <a:xfrm>
              <a:off x="251520" y="1772399"/>
              <a:ext cx="4536504" cy="648072"/>
            </a:xfrm>
            <a:prstGeom prst="flowChartTerminator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s-CO" sz="3200" dirty="0" smtClean="0"/>
                <a:t>DEFINICION</a:t>
              </a:r>
              <a:r>
                <a:rPr lang="es-CO" sz="2000" dirty="0" smtClean="0"/>
                <a:t> </a:t>
              </a:r>
              <a:endParaRPr lang="es-CO" sz="2000" dirty="0"/>
            </a:p>
          </p:txBody>
        </p:sp>
        <p:sp>
          <p:nvSpPr>
            <p:cNvPr id="4" name="3 Terminador">
              <a:hlinkClick r:id="rId3" action="ppaction://hlinkfile"/>
            </p:cNvPr>
            <p:cNvSpPr/>
            <p:nvPr/>
          </p:nvSpPr>
          <p:spPr>
            <a:xfrm>
              <a:off x="251520" y="2420471"/>
              <a:ext cx="4536504" cy="648072"/>
            </a:xfrm>
            <a:prstGeom prst="flowChartTerminator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s-CO" sz="3200" dirty="0" smtClean="0"/>
                <a:t>DOCUMENTO DE WORD</a:t>
              </a:r>
              <a:endParaRPr lang="es-CO" sz="2000" dirty="0"/>
            </a:p>
          </p:txBody>
        </p:sp>
        <p:sp>
          <p:nvSpPr>
            <p:cNvPr id="5" name="4 Terminador">
              <a:hlinkClick r:id="rId4" action="ppaction://hlinkfile"/>
            </p:cNvPr>
            <p:cNvSpPr/>
            <p:nvPr/>
          </p:nvSpPr>
          <p:spPr>
            <a:xfrm>
              <a:off x="285954" y="3068543"/>
              <a:ext cx="4536504" cy="648072"/>
            </a:xfrm>
            <a:prstGeom prst="flowChartTerminator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s-CO" sz="3200" dirty="0" smtClean="0"/>
                <a:t>LIBRO DE EXCEL</a:t>
              </a:r>
              <a:endParaRPr lang="es-CO" sz="3200" dirty="0"/>
            </a:p>
          </p:txBody>
        </p:sp>
        <p:sp>
          <p:nvSpPr>
            <p:cNvPr id="6" name="5 Terminador">
              <a:hlinkClick r:id="rId5" action="ppaction://hlinksldjump"/>
            </p:cNvPr>
            <p:cNvSpPr/>
            <p:nvPr/>
          </p:nvSpPr>
          <p:spPr>
            <a:xfrm>
              <a:off x="285954" y="3716615"/>
              <a:ext cx="4536504" cy="648072"/>
            </a:xfrm>
            <a:prstGeom prst="flowChartTerminator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s-CO" sz="3200" dirty="0" smtClean="0"/>
                <a:t>VIDEO</a:t>
              </a:r>
            </a:p>
          </p:txBody>
        </p:sp>
      </p:grpSp>
      <p:grpSp>
        <p:nvGrpSpPr>
          <p:cNvPr id="11" name="10 Grupo"/>
          <p:cNvGrpSpPr/>
          <p:nvPr/>
        </p:nvGrpSpPr>
        <p:grpSpPr>
          <a:xfrm>
            <a:off x="5400430" y="5361676"/>
            <a:ext cx="3420041" cy="1154692"/>
            <a:chOff x="6012160" y="4941168"/>
            <a:chExt cx="2946692" cy="880864"/>
          </a:xfrm>
        </p:grpSpPr>
        <p:sp>
          <p:nvSpPr>
            <p:cNvPr id="8" name="7 Terminador">
              <a:hlinkClick r:id="rId6" action="ppaction://hlinksldjump"/>
            </p:cNvPr>
            <p:cNvSpPr/>
            <p:nvPr/>
          </p:nvSpPr>
          <p:spPr>
            <a:xfrm>
              <a:off x="6012160" y="4941168"/>
              <a:ext cx="2946691" cy="288032"/>
            </a:xfrm>
            <a:prstGeom prst="flowChartTerminator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s-CO" dirty="0" smtClean="0"/>
                <a:t>APORTES DEL EMPLEADO</a:t>
              </a:r>
              <a:endParaRPr lang="es-CO" dirty="0"/>
            </a:p>
          </p:txBody>
        </p:sp>
        <p:sp>
          <p:nvSpPr>
            <p:cNvPr id="9" name="8 Terminador">
              <a:hlinkClick r:id="rId7" action="ppaction://hlinksldjump"/>
            </p:cNvPr>
            <p:cNvSpPr/>
            <p:nvPr/>
          </p:nvSpPr>
          <p:spPr>
            <a:xfrm>
              <a:off x="6012161" y="5237584"/>
              <a:ext cx="2946690" cy="288032"/>
            </a:xfrm>
            <a:prstGeom prst="flowChartTerminator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s-CO" dirty="0" smtClean="0"/>
                <a:t>APORTES DEL EMPLEADOR</a:t>
              </a:r>
              <a:endParaRPr lang="es-CO" dirty="0"/>
            </a:p>
          </p:txBody>
        </p:sp>
        <p:sp>
          <p:nvSpPr>
            <p:cNvPr id="10" name="9 Terminador">
              <a:hlinkClick r:id="rId8" action="ppaction://hlinksldjump"/>
            </p:cNvPr>
            <p:cNvSpPr/>
            <p:nvPr/>
          </p:nvSpPr>
          <p:spPr>
            <a:xfrm>
              <a:off x="6012161" y="5534000"/>
              <a:ext cx="2946691" cy="288032"/>
            </a:xfrm>
            <a:prstGeom prst="flowChartTerminator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s-CO" dirty="0" smtClean="0"/>
                <a:t>HORAS EXTRAS Y SU CALCULO</a:t>
              </a:r>
            </a:p>
          </p:txBody>
        </p:sp>
      </p:grp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18830" y="2102225"/>
            <a:ext cx="4257183" cy="2554310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765015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89781">
            <a:off x="5172395" y="826494"/>
            <a:ext cx="3719764" cy="3373007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1 Rectángulo"/>
          <p:cNvSpPr/>
          <p:nvPr/>
        </p:nvSpPr>
        <p:spPr>
          <a:xfrm>
            <a:off x="1059080" y="0"/>
            <a:ext cx="7473360" cy="110799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6600" b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</a:rPr>
              <a:t>DEFINICION</a:t>
            </a:r>
            <a:r>
              <a:rPr lang="es-ES" sz="60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 </a:t>
            </a:r>
            <a:endParaRPr lang="es-ES" sz="6000" b="1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  <p:sp>
        <p:nvSpPr>
          <p:cNvPr id="4" name="3 CuadroTexto"/>
          <p:cNvSpPr txBox="1"/>
          <p:nvPr/>
        </p:nvSpPr>
        <p:spPr>
          <a:xfrm>
            <a:off x="15945" y="935792"/>
            <a:ext cx="7524328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s-CO" sz="3200" dirty="0" smtClean="0">
                <a:cs typeface="Arial" panose="020B0604020202020204" pitchFamily="34" charset="0"/>
              </a:rPr>
              <a:t>Lista de los nombres de las personas que están en la plantilla de una empresa o entidad pública y cobran un sueldo de ella.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s-CO" sz="3200" dirty="0" smtClean="0">
                <a:cs typeface="Arial" panose="020B0604020202020204" pitchFamily="34" charset="0"/>
              </a:rPr>
              <a:t>Cantidad de dinero que recibe regularmente una    persona por el trabajo realizado en una empresa o entidad pública.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s-CO" sz="3200" dirty="0" smtClean="0">
                <a:cs typeface="Arial" panose="020B0604020202020204" pitchFamily="34" charset="0"/>
              </a:rPr>
              <a:t>Documento en el que consta el sueldo que una persona recibe regularmente de una empresa y todas las operaciones relacionadas con él. </a:t>
            </a:r>
            <a:endParaRPr lang="es-CO" sz="3200" dirty="0">
              <a:cs typeface="Arial" panose="020B0604020202020204" pitchFamily="34" charset="0"/>
            </a:endParaRPr>
          </a:p>
        </p:txBody>
      </p:sp>
      <p:pic>
        <p:nvPicPr>
          <p:cNvPr id="9" name="Picture 4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80648" y="6391389"/>
            <a:ext cx="1979712" cy="395942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207186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16624" y="1196751"/>
            <a:ext cx="3275856" cy="4074757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1 Rectángulo"/>
          <p:cNvSpPr/>
          <p:nvPr/>
        </p:nvSpPr>
        <p:spPr>
          <a:xfrm>
            <a:off x="-46698" y="0"/>
            <a:ext cx="9217024" cy="110799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6600" b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</a:rPr>
              <a:t>APORTES DEL EMPLEADO</a:t>
            </a:r>
            <a:endParaRPr lang="es-ES" sz="6600" b="1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gradFill>
                <a:gsLst>
                  <a:gs pos="0">
                    <a:srgbClr val="FFFFFF">
                      <a:tint val="40000"/>
                      <a:satMod val="250000"/>
                    </a:srgbClr>
                  </a:gs>
                  <a:gs pos="9000">
                    <a:srgbClr val="FFFFFF">
                      <a:tint val="52000"/>
                      <a:satMod val="300000"/>
                    </a:srgbClr>
                  </a:gs>
                  <a:gs pos="50000">
                    <a:srgbClr val="FFFFFF">
                      <a:shade val="20000"/>
                      <a:satMod val="300000"/>
                    </a:srgbClr>
                  </a:gs>
                  <a:gs pos="79000">
                    <a:srgbClr val="FFFFFF">
                      <a:tint val="52000"/>
                      <a:satMod val="300000"/>
                    </a:srgbClr>
                  </a:gs>
                  <a:gs pos="100000">
                    <a:srgbClr val="FFFFFF">
                      <a:tint val="40000"/>
                      <a:satMod val="250000"/>
                    </a:srgbClr>
                  </a:gs>
                </a:gsLst>
                <a:lin ang="5400000"/>
              </a:gradFill>
            </a:endParaRPr>
          </a:p>
        </p:txBody>
      </p:sp>
      <p:sp>
        <p:nvSpPr>
          <p:cNvPr id="3" name="2 CuadroTexto"/>
          <p:cNvSpPr txBox="1"/>
          <p:nvPr/>
        </p:nvSpPr>
        <p:spPr>
          <a:xfrm>
            <a:off x="0" y="908720"/>
            <a:ext cx="889248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3200" dirty="0"/>
              <a:t>Deducciones de nómina</a:t>
            </a:r>
            <a:r>
              <a:rPr lang="es-CO" sz="3200" dirty="0" smtClean="0"/>
              <a:t>.</a:t>
            </a:r>
          </a:p>
          <a:p>
            <a:r>
              <a:rPr lang="es-CO" sz="3200" dirty="0" smtClean="0"/>
              <a:t>Conceptos </a:t>
            </a:r>
            <a:r>
              <a:rPr lang="es-CO" sz="3200" dirty="0"/>
              <a:t>a cargo del </a:t>
            </a:r>
            <a:r>
              <a:rPr lang="es-CO" sz="3200" dirty="0" smtClean="0"/>
              <a:t>empleado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CO" sz="3200" dirty="0" smtClean="0"/>
              <a:t>Salud </a:t>
            </a:r>
            <a:r>
              <a:rPr lang="es-CO" sz="3200" dirty="0"/>
              <a:t>(4</a:t>
            </a:r>
            <a:r>
              <a:rPr lang="es-CO" sz="3200" dirty="0" smtClean="0"/>
              <a:t>%)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CO" sz="3200" dirty="0" smtClean="0"/>
              <a:t>Pensión </a:t>
            </a:r>
            <a:r>
              <a:rPr lang="es-CO" sz="3200" dirty="0"/>
              <a:t>(4</a:t>
            </a:r>
            <a:r>
              <a:rPr lang="es-CO" sz="3200" dirty="0" smtClean="0"/>
              <a:t>%)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CO" sz="3200" dirty="0" smtClean="0"/>
              <a:t>Fondo de solidaridad pensional (1%)</a:t>
            </a:r>
            <a:endParaRPr lang="es-CO" sz="3200" dirty="0"/>
          </a:p>
        </p:txBody>
      </p:sp>
      <p:sp>
        <p:nvSpPr>
          <p:cNvPr id="4" name="3 CuadroTexto"/>
          <p:cNvSpPr txBox="1"/>
          <p:nvPr/>
        </p:nvSpPr>
        <p:spPr>
          <a:xfrm>
            <a:off x="-46698" y="3318570"/>
            <a:ext cx="9449860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3200" dirty="0" smtClean="0"/>
              <a:t>Otros: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CO" sz="3200" dirty="0" smtClean="0"/>
              <a:t>Cuotas sindicales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CO" sz="3200" dirty="0" smtClean="0"/>
              <a:t>Aportes a cooperativas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CO" sz="3200" dirty="0" smtClean="0"/>
              <a:t>Embargos judiciales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CO" sz="3200" dirty="0" smtClean="0"/>
              <a:t>Cuotas de créditos a entidades financieras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CO" sz="3200" dirty="0" smtClean="0"/>
              <a:t>Deudas del empleado con la empresa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CO" sz="3200" dirty="0" smtClean="0"/>
              <a:t>Retención en la fuente</a:t>
            </a:r>
            <a:endParaRPr lang="es-CO" dirty="0"/>
          </a:p>
        </p:txBody>
      </p:sp>
      <p:pic>
        <p:nvPicPr>
          <p:cNvPr id="6" name="Picture 4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80648" y="6391389"/>
            <a:ext cx="1979712" cy="395942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604996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35996" y="1386774"/>
            <a:ext cx="4440036" cy="4193367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1 Rectángulo"/>
          <p:cNvSpPr/>
          <p:nvPr/>
        </p:nvSpPr>
        <p:spPr>
          <a:xfrm>
            <a:off x="-46698" y="0"/>
            <a:ext cx="9217024" cy="101566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6000" b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</a:rPr>
              <a:t>APORTES DEL EMPLEADOR</a:t>
            </a:r>
            <a:endParaRPr lang="es-ES" sz="6000" b="1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gradFill>
                <a:gsLst>
                  <a:gs pos="0">
                    <a:srgbClr val="FFFFFF">
                      <a:tint val="40000"/>
                      <a:satMod val="250000"/>
                    </a:srgbClr>
                  </a:gs>
                  <a:gs pos="9000">
                    <a:srgbClr val="FFFFFF">
                      <a:tint val="52000"/>
                      <a:satMod val="300000"/>
                    </a:srgbClr>
                  </a:gs>
                  <a:gs pos="50000">
                    <a:srgbClr val="FFFFFF">
                      <a:shade val="20000"/>
                      <a:satMod val="300000"/>
                    </a:srgbClr>
                  </a:gs>
                  <a:gs pos="79000">
                    <a:srgbClr val="FFFFFF">
                      <a:tint val="52000"/>
                      <a:satMod val="300000"/>
                    </a:srgbClr>
                  </a:gs>
                  <a:gs pos="100000">
                    <a:srgbClr val="FFFFFF">
                      <a:tint val="40000"/>
                      <a:satMod val="250000"/>
                    </a:srgbClr>
                  </a:gs>
                </a:gsLst>
                <a:lin ang="5400000"/>
              </a:gradFill>
            </a:endParaRPr>
          </a:p>
        </p:txBody>
      </p:sp>
      <p:sp>
        <p:nvSpPr>
          <p:cNvPr id="3" name="2 Rectángulo"/>
          <p:cNvSpPr/>
          <p:nvPr/>
        </p:nvSpPr>
        <p:spPr>
          <a:xfrm>
            <a:off x="323528" y="1268760"/>
            <a:ext cx="864096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O" sz="3600" dirty="0" smtClean="0"/>
              <a:t>Seguridad social a cargo del empleador.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CO" sz="3600" dirty="0" smtClean="0"/>
              <a:t>Salud (8.5%)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CO" sz="3600" dirty="0" smtClean="0"/>
              <a:t>Pensión (12%)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CO" sz="3600" dirty="0" smtClean="0"/>
              <a:t>A.R.P. (Según la tabla)</a:t>
            </a:r>
            <a:endParaRPr lang="es-CO" sz="3600" dirty="0"/>
          </a:p>
        </p:txBody>
      </p:sp>
      <p:sp>
        <p:nvSpPr>
          <p:cNvPr id="4" name="3 Rectángulo"/>
          <p:cNvSpPr/>
          <p:nvPr/>
        </p:nvSpPr>
        <p:spPr>
          <a:xfrm>
            <a:off x="323528" y="3577084"/>
            <a:ext cx="8424936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O" sz="3600" dirty="0" smtClean="0"/>
              <a:t>Aportes  parafiscales: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CO" sz="3600" dirty="0" smtClean="0"/>
              <a:t>Sena 2%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CO" sz="3600" dirty="0" smtClean="0"/>
              <a:t>ICBF 3%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CO" sz="3600" dirty="0" smtClean="0"/>
              <a:t>Cajas de Compensación Familiar 4%</a:t>
            </a:r>
            <a:endParaRPr lang="es-CO" sz="3600" dirty="0"/>
          </a:p>
        </p:txBody>
      </p:sp>
      <p:pic>
        <p:nvPicPr>
          <p:cNvPr id="6" name="Picture 4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80648" y="6391389"/>
            <a:ext cx="1979712" cy="395942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133208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8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0072" y="1081423"/>
            <a:ext cx="3583285" cy="3583285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1 Rectángulo"/>
          <p:cNvSpPr/>
          <p:nvPr/>
        </p:nvSpPr>
        <p:spPr>
          <a:xfrm>
            <a:off x="0" y="65760"/>
            <a:ext cx="9081730" cy="101566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6000" b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</a:rPr>
              <a:t>HORAS EXTRAS</a:t>
            </a:r>
            <a:endParaRPr lang="es-ES" sz="6000" b="1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gradFill>
                <a:gsLst>
                  <a:gs pos="0">
                    <a:srgbClr val="FFFFFF">
                      <a:tint val="40000"/>
                      <a:satMod val="250000"/>
                    </a:srgbClr>
                  </a:gs>
                  <a:gs pos="9000">
                    <a:srgbClr val="FFFFFF">
                      <a:tint val="52000"/>
                      <a:satMod val="300000"/>
                    </a:srgbClr>
                  </a:gs>
                  <a:gs pos="50000">
                    <a:srgbClr val="FFFFFF">
                      <a:shade val="20000"/>
                      <a:satMod val="300000"/>
                    </a:srgbClr>
                  </a:gs>
                  <a:gs pos="79000">
                    <a:srgbClr val="FFFFFF">
                      <a:tint val="52000"/>
                      <a:satMod val="300000"/>
                    </a:srgbClr>
                  </a:gs>
                  <a:gs pos="100000">
                    <a:srgbClr val="FFFFFF">
                      <a:tint val="40000"/>
                      <a:satMod val="250000"/>
                    </a:srgbClr>
                  </a:gs>
                </a:gsLst>
                <a:lin ang="5400000"/>
              </a:gradFill>
            </a:endParaRPr>
          </a:p>
        </p:txBody>
      </p:sp>
      <p:sp>
        <p:nvSpPr>
          <p:cNvPr id="3" name="2 CuadroTexto"/>
          <p:cNvSpPr txBox="1"/>
          <p:nvPr/>
        </p:nvSpPr>
        <p:spPr>
          <a:xfrm>
            <a:off x="11832" y="1225689"/>
            <a:ext cx="9132168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3600" dirty="0" smtClean="0"/>
              <a:t>Horas extras y recargo nocturno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s-CO" sz="3600" dirty="0" smtClean="0"/>
              <a:t>Hora trabajo nocturno: 1.35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s-CO" sz="3600" dirty="0" smtClean="0"/>
              <a:t>Hora extra diurna: 1.25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s-CO" sz="3600" dirty="0" smtClean="0"/>
              <a:t>Hora extra nocturna: 1.75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s-CO" sz="3600" dirty="0" smtClean="0"/>
              <a:t>Hora ordinaria dominical o festivo: 1.75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s-CO" sz="3600" dirty="0" smtClean="0"/>
              <a:t>Hora extra diurna en dominical o festiva: 2.00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s-CO" sz="3600" dirty="0" smtClean="0"/>
              <a:t>Hora extra nocturna en dominical o festivo: 2.50</a:t>
            </a:r>
            <a:endParaRPr lang="es-CO" sz="3600" dirty="0"/>
          </a:p>
        </p:txBody>
      </p:sp>
      <p:sp>
        <p:nvSpPr>
          <p:cNvPr id="4" name="3 Terminador">
            <a:hlinkClick r:id="rId3" action="ppaction://hlinkfile"/>
          </p:cNvPr>
          <p:cNvSpPr/>
          <p:nvPr/>
        </p:nvSpPr>
        <p:spPr>
          <a:xfrm>
            <a:off x="142087" y="5661248"/>
            <a:ext cx="5616624" cy="936104"/>
          </a:xfrm>
          <a:prstGeom prst="flowChartTerminator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CO" sz="3200" dirty="0" smtClean="0"/>
              <a:t>CALCULO EN EXCEL</a:t>
            </a:r>
          </a:p>
        </p:txBody>
      </p:sp>
      <p:pic>
        <p:nvPicPr>
          <p:cNvPr id="9" name="Picture 4">
            <a:hlinkClick r:id="rId4" action="ppaction://hlinksldjump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80648" y="6391389"/>
            <a:ext cx="1979712" cy="395942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355205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Rectángulo"/>
          <p:cNvSpPr/>
          <p:nvPr/>
        </p:nvSpPr>
        <p:spPr>
          <a:xfrm>
            <a:off x="-73024" y="0"/>
            <a:ext cx="9217024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9600" b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</a:rPr>
              <a:t>VIDEO</a:t>
            </a:r>
            <a:endParaRPr lang="es-ES" sz="9600" b="1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gradFill>
                <a:gsLst>
                  <a:gs pos="0">
                    <a:srgbClr val="FFFFFF">
                      <a:tint val="40000"/>
                      <a:satMod val="250000"/>
                    </a:srgbClr>
                  </a:gs>
                  <a:gs pos="9000">
                    <a:srgbClr val="FFFFFF">
                      <a:tint val="52000"/>
                      <a:satMod val="300000"/>
                    </a:srgbClr>
                  </a:gs>
                  <a:gs pos="50000">
                    <a:srgbClr val="FFFFFF">
                      <a:shade val="20000"/>
                      <a:satMod val="300000"/>
                    </a:srgbClr>
                  </a:gs>
                  <a:gs pos="79000">
                    <a:srgbClr val="FFFFFF">
                      <a:tint val="52000"/>
                      <a:satMod val="300000"/>
                    </a:srgbClr>
                  </a:gs>
                  <a:gs pos="100000">
                    <a:srgbClr val="FFFFFF">
                      <a:tint val="40000"/>
                      <a:satMod val="250000"/>
                    </a:srgbClr>
                  </a:gs>
                </a:gsLst>
                <a:lin ang="5400000"/>
              </a:gradFill>
            </a:endParaRPr>
          </a:p>
        </p:txBody>
      </p:sp>
      <p:pic>
        <p:nvPicPr>
          <p:cNvPr id="5124" name="Picture 4">
            <a:hlinkClick r:id="rId4" action="ppaction://hlinksldjump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80648" y="6391389"/>
            <a:ext cx="1979712" cy="395942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controls>
      <mc:AlternateContent xmlns:mc="http://schemas.openxmlformats.org/markup-compatibility/2006">
        <mc:Choice xmlns:v="urn:schemas-microsoft-com:vml" Requires="v">
          <p:control spid="1028" name="ShockwaveFlash1" r:id="rId2" imgW="7632610" imgH="4608305"/>
        </mc:Choice>
        <mc:Fallback>
          <p:control name="ShockwaveFlash1" r:id="rId2" imgW="7632610" imgH="4608305">
            <p:pic>
              <p:nvPicPr>
                <p:cNvPr id="0" name="ShockwaveFlash1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6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971550" y="1412875"/>
                  <a:ext cx="7632700" cy="460851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</p:controls>
    <p:extLst>
      <p:ext uri="{BB962C8B-B14F-4D97-AF65-F5344CB8AC3E}">
        <p14:creationId xmlns:p14="http://schemas.microsoft.com/office/powerpoint/2010/main" val="36344326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295</TotalTime>
  <Words>235</Words>
  <Application>Microsoft Office PowerPoint</Application>
  <PresentationFormat>Presentación en pantalla (4:3)</PresentationFormat>
  <Paragraphs>45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7" baseType="lpstr"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Estefanía</dc:creator>
  <cp:lastModifiedBy>Luffi</cp:lastModifiedBy>
  <cp:revision>33</cp:revision>
  <dcterms:created xsi:type="dcterms:W3CDTF">2015-11-17T14:14:25Z</dcterms:created>
  <dcterms:modified xsi:type="dcterms:W3CDTF">2015-11-23T23:45:51Z</dcterms:modified>
</cp:coreProperties>
</file>